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7" r:id="rId3"/>
    <p:sldId id="275" r:id="rId4"/>
    <p:sldId id="294" r:id="rId5"/>
    <p:sldId id="293" r:id="rId6"/>
    <p:sldId id="274" r:id="rId7"/>
    <p:sldId id="276" r:id="rId8"/>
    <p:sldId id="277" r:id="rId9"/>
    <p:sldId id="281" r:id="rId10"/>
    <p:sldId id="283" r:id="rId11"/>
    <p:sldId id="278" r:id="rId12"/>
    <p:sldId id="279" r:id="rId13"/>
    <p:sldId id="280" r:id="rId14"/>
    <p:sldId id="284" r:id="rId15"/>
    <p:sldId id="259" r:id="rId16"/>
    <p:sldId id="285" r:id="rId17"/>
    <p:sldId id="286" r:id="rId18"/>
    <p:sldId id="287" r:id="rId19"/>
    <p:sldId id="261" r:id="rId20"/>
    <p:sldId id="263" r:id="rId21"/>
    <p:sldId id="296" r:id="rId22"/>
    <p:sldId id="288" r:id="rId23"/>
    <p:sldId id="289" r:id="rId24"/>
    <p:sldId id="290" r:id="rId25"/>
    <p:sldId id="297" r:id="rId26"/>
    <p:sldId id="298" r:id="rId27"/>
    <p:sldId id="299" r:id="rId28"/>
    <p:sldId id="292" r:id="rId29"/>
    <p:sldId id="291"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126" d="100"/>
          <a:sy n="126" d="100"/>
        </p:scale>
        <p:origin x="15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ECFB-5FCE-4937-8899-4D362A9EF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15E9BC-36AF-4B74-9492-58AA3B3D78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A1214-B436-4FE0-997D-ECB63A0ED0F0}"/>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5" name="Footer Placeholder 4">
            <a:extLst>
              <a:ext uri="{FF2B5EF4-FFF2-40B4-BE49-F238E27FC236}">
                <a16:creationId xmlns:a16="http://schemas.microsoft.com/office/drawing/2014/main" id="{016853E3-F75F-40AC-9EA0-F10C37CDE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79DAF-C507-4BEF-8AF8-D6D9035C69AF}"/>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61855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2BCA-B234-4C9F-83AF-C16E1E6484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C2C123-A0AA-421F-AD9D-63466BE55C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A7D62-C0AD-4BD9-A201-DCF98AA8E170}"/>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5" name="Footer Placeholder 4">
            <a:extLst>
              <a:ext uri="{FF2B5EF4-FFF2-40B4-BE49-F238E27FC236}">
                <a16:creationId xmlns:a16="http://schemas.microsoft.com/office/drawing/2014/main" id="{465C396A-3FCE-4BB8-A0F4-96123E7F3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BBDB6-EE42-40C5-AB32-0E056A4D02A5}"/>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151954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3663A7-D646-44B2-A4C9-5277832607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9A7100-9EB5-4975-BC5A-83FD310883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E7D9B-D75A-40B8-B5AD-5664B0973C97}"/>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5" name="Footer Placeholder 4">
            <a:extLst>
              <a:ext uri="{FF2B5EF4-FFF2-40B4-BE49-F238E27FC236}">
                <a16:creationId xmlns:a16="http://schemas.microsoft.com/office/drawing/2014/main" id="{9D5184C5-E02A-4BE8-AB1B-5043FFC02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09906-A610-4F8B-89F6-D4B6DB2F9592}"/>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326088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998A-DDA4-4273-BCF6-799D2339B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35964-22D8-4921-A3C1-518991E1A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78CF6-FFDF-4FC1-817F-B70FC9E2D986}"/>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5" name="Footer Placeholder 4">
            <a:extLst>
              <a:ext uri="{FF2B5EF4-FFF2-40B4-BE49-F238E27FC236}">
                <a16:creationId xmlns:a16="http://schemas.microsoft.com/office/drawing/2014/main" id="{723F3C20-4DDD-4A8D-9470-22DBBD7E3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DD6F0-0CA4-45AA-AC31-CB278C0B9741}"/>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228045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2602-23AE-4B3F-9CD8-A8AB452D4F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9E8174-1679-441D-BF25-25DCC7821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ADC0AA-9EE9-4A1A-B96E-77611FB1A6A8}"/>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5" name="Footer Placeholder 4">
            <a:extLst>
              <a:ext uri="{FF2B5EF4-FFF2-40B4-BE49-F238E27FC236}">
                <a16:creationId xmlns:a16="http://schemas.microsoft.com/office/drawing/2014/main" id="{752D2B20-4C50-4BE0-8BDA-D479E8AF3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EC2BF-16F3-4AE8-8454-D18B77FDAA5D}"/>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420379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8CB8-DB0E-41C1-89B4-740FBC015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921D-D381-49B9-8C9A-E98DCE0B77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1192D2-359C-4248-B013-D74173B09F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2E7D3F-821D-4ADF-88D4-EDC37B687757}"/>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6" name="Footer Placeholder 5">
            <a:extLst>
              <a:ext uri="{FF2B5EF4-FFF2-40B4-BE49-F238E27FC236}">
                <a16:creationId xmlns:a16="http://schemas.microsoft.com/office/drawing/2014/main" id="{548C2329-D2A9-4091-AE49-CC9266EF9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37BDD8-A576-4099-B311-43FF822C692D}"/>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888640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DF17-B3EE-410F-A3C5-E86276F41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ADC42-9974-4B0A-B71A-6407EF2A5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DF640-8392-4850-A3DC-33A82801DE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C5402F-4AC3-4E45-83DA-E4953B646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9A460A-5F0E-4F37-8465-EA353E5F63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537F9-7D13-4744-A758-81E1E4DF651B}"/>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8" name="Footer Placeholder 7">
            <a:extLst>
              <a:ext uri="{FF2B5EF4-FFF2-40B4-BE49-F238E27FC236}">
                <a16:creationId xmlns:a16="http://schemas.microsoft.com/office/drawing/2014/main" id="{6C9F3F2E-949B-40C2-9487-A11412CEAD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33C7B5-4DCB-47FA-8415-854813514FF9}"/>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2512093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2CBE-BC3A-4F3F-B852-E98EA6687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09B9D-0C3F-41E9-B740-B74DFB2BD2F3}"/>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4" name="Footer Placeholder 3">
            <a:extLst>
              <a:ext uri="{FF2B5EF4-FFF2-40B4-BE49-F238E27FC236}">
                <a16:creationId xmlns:a16="http://schemas.microsoft.com/office/drawing/2014/main" id="{E1342F77-DCDE-4763-9D81-BE69106954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98A9C-C692-4D73-97EC-6EB172725268}"/>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68962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725E9-FA57-4CE7-84AA-488DF8F0B4D2}"/>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3" name="Footer Placeholder 2">
            <a:extLst>
              <a:ext uri="{FF2B5EF4-FFF2-40B4-BE49-F238E27FC236}">
                <a16:creationId xmlns:a16="http://schemas.microsoft.com/office/drawing/2014/main" id="{ED5F8ACE-ABB9-4666-8FC4-F5F45AF0A7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8C2545-DDAA-4D36-8EDE-76B4086DE341}"/>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362874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EF15-6B84-4AC4-86AB-C986A2342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E9AE07-33F6-46FF-BAE5-81E897E76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917D7-74EC-41BF-BFAA-C18B51CE3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926272-D4DF-4CB0-AC2D-4289E0BCC211}"/>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6" name="Footer Placeholder 5">
            <a:extLst>
              <a:ext uri="{FF2B5EF4-FFF2-40B4-BE49-F238E27FC236}">
                <a16:creationId xmlns:a16="http://schemas.microsoft.com/office/drawing/2014/main" id="{537F68EE-8FDB-4171-A176-DBDD092E0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D7401-1514-49BC-B860-B9E83D1BC957}"/>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417240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B1E8-4B8A-4C59-96B5-AAEF1D7D85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67852-629B-4220-A550-13E1CE9A71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79AAF-F6DB-44D2-9A50-5A59AD415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D9EB83-F08F-4F3F-AE93-7C75EF6979D6}"/>
              </a:ext>
            </a:extLst>
          </p:cNvPr>
          <p:cNvSpPr>
            <a:spLocks noGrp="1"/>
          </p:cNvSpPr>
          <p:nvPr>
            <p:ph type="dt" sz="half" idx="10"/>
          </p:nvPr>
        </p:nvSpPr>
        <p:spPr/>
        <p:txBody>
          <a:bodyPr/>
          <a:lstStyle/>
          <a:p>
            <a:fld id="{F2EE6B64-D29A-4F4B-9319-E31899A628DE}" type="datetimeFigureOut">
              <a:rPr lang="en-US" smtClean="0"/>
              <a:t>1/19/2018</a:t>
            </a:fld>
            <a:endParaRPr lang="en-US"/>
          </a:p>
        </p:txBody>
      </p:sp>
      <p:sp>
        <p:nvSpPr>
          <p:cNvPr id="6" name="Footer Placeholder 5">
            <a:extLst>
              <a:ext uri="{FF2B5EF4-FFF2-40B4-BE49-F238E27FC236}">
                <a16:creationId xmlns:a16="http://schemas.microsoft.com/office/drawing/2014/main" id="{936B8C07-0EC4-4775-BAE9-918E559BC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216D41-5DD3-494E-85A3-6E6F566593ED}"/>
              </a:ext>
            </a:extLst>
          </p:cNvPr>
          <p:cNvSpPr>
            <a:spLocks noGrp="1"/>
          </p:cNvSpPr>
          <p:nvPr>
            <p:ph type="sldNum" sz="quarter" idx="12"/>
          </p:nvPr>
        </p:nvSpPr>
        <p:spPr/>
        <p:txBody>
          <a:bodyPr/>
          <a:lstStyle/>
          <a:p>
            <a:fld id="{416F220E-D050-4E2A-9896-856B1C635277}" type="slidenum">
              <a:rPr lang="en-US" smtClean="0"/>
              <a:t>‹#›</a:t>
            </a:fld>
            <a:endParaRPr lang="en-US"/>
          </a:p>
        </p:txBody>
      </p:sp>
    </p:spTree>
    <p:extLst>
      <p:ext uri="{BB962C8B-B14F-4D97-AF65-F5344CB8AC3E}">
        <p14:creationId xmlns:p14="http://schemas.microsoft.com/office/powerpoint/2010/main" val="113109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B91BB-CC50-4D51-8FAE-623187CA7C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2E8F51-2BA8-467E-AEA6-7732A6DCB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2FE10-4EB3-4D2C-BB53-B537D4ED7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E6B64-D29A-4F4B-9319-E31899A628DE}" type="datetimeFigureOut">
              <a:rPr lang="en-US" smtClean="0"/>
              <a:t>1/19/2018</a:t>
            </a:fld>
            <a:endParaRPr lang="en-US"/>
          </a:p>
        </p:txBody>
      </p:sp>
      <p:sp>
        <p:nvSpPr>
          <p:cNvPr id="5" name="Footer Placeholder 4">
            <a:extLst>
              <a:ext uri="{FF2B5EF4-FFF2-40B4-BE49-F238E27FC236}">
                <a16:creationId xmlns:a16="http://schemas.microsoft.com/office/drawing/2014/main" id="{81B6FCCE-6361-47A9-B241-CAD7B65EF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57EB6-F5F2-418A-A7B2-DA7FBD20B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F220E-D050-4E2A-9896-856B1C635277}" type="slidenum">
              <a:rPr lang="en-US" smtClean="0"/>
              <a:t>‹#›</a:t>
            </a:fld>
            <a:endParaRPr lang="en-US"/>
          </a:p>
        </p:txBody>
      </p:sp>
    </p:spTree>
    <p:extLst>
      <p:ext uri="{BB962C8B-B14F-4D97-AF65-F5344CB8AC3E}">
        <p14:creationId xmlns:p14="http://schemas.microsoft.com/office/powerpoint/2010/main" val="2280799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2hcL3WDVH-0" TargetMode="External"/><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dhcd.maryland.gov/Residents/Pages/Enhanced-Weatherization-Program.asp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8" name="Picture 7">
            <a:extLst>
              <a:ext uri="{FF2B5EF4-FFF2-40B4-BE49-F238E27FC236}">
                <a16:creationId xmlns:a16="http://schemas.microsoft.com/office/drawing/2014/main" id="{D3FE2F8D-10B3-49EB-A069-DFF975319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358" y="2222090"/>
            <a:ext cx="8628306" cy="2413819"/>
          </a:xfrm>
          <a:prstGeom prst="rect">
            <a:avLst/>
          </a:prstGeom>
        </p:spPr>
      </p:pic>
    </p:spTree>
    <p:extLst>
      <p:ext uri="{BB962C8B-B14F-4D97-AF65-F5344CB8AC3E}">
        <p14:creationId xmlns:p14="http://schemas.microsoft.com/office/powerpoint/2010/main" val="1608035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1254926"/>
          </a:xfrm>
        </p:spPr>
        <p:txBody>
          <a:bodyPr>
            <a:normAutofit lnSpcReduction="10000"/>
          </a:bodyPr>
          <a:lstStyle/>
          <a:p>
            <a:pPr marL="0" indent="0" algn="ctr">
              <a:buNone/>
            </a:pPr>
            <a:r>
              <a:rPr lang="en-US" b="1"/>
              <a:t>Install weather strips at windows</a:t>
            </a:r>
          </a:p>
          <a:p>
            <a:pPr lvl="1"/>
            <a:r>
              <a:rPr lang="en-US"/>
              <a:t>To reduce cold air entering you home</a:t>
            </a:r>
          </a:p>
          <a:p>
            <a:pPr lvl="1"/>
            <a:r>
              <a:rPr lang="en-US"/>
              <a:t>To reduce heat from escaping you home</a:t>
            </a:r>
          </a:p>
          <a:p>
            <a:pPr marL="0" indent="0">
              <a:buNone/>
            </a:pPr>
            <a:endParaRPr lang="en-US"/>
          </a:p>
          <a:p>
            <a:endParaRPr lang="en-US"/>
          </a:p>
          <a:p>
            <a:endParaRPr lang="en-US"/>
          </a:p>
          <a:p>
            <a:endParaRPr lang="en-US"/>
          </a:p>
          <a:p>
            <a:endParaRPr lang="en-US"/>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6" name="Picture 5">
            <a:extLst>
              <a:ext uri="{FF2B5EF4-FFF2-40B4-BE49-F238E27FC236}">
                <a16:creationId xmlns:a16="http://schemas.microsoft.com/office/drawing/2014/main" id="{BEC4AAD2-7707-4AFA-8FDC-1616BF970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697" y="3216257"/>
            <a:ext cx="4404241" cy="3103940"/>
          </a:xfrm>
          <a:prstGeom prst="rect">
            <a:avLst/>
          </a:prstGeom>
        </p:spPr>
      </p:pic>
      <p:pic>
        <p:nvPicPr>
          <p:cNvPr id="7" name="Picture 6">
            <a:extLst>
              <a:ext uri="{FF2B5EF4-FFF2-40B4-BE49-F238E27FC236}">
                <a16:creationId xmlns:a16="http://schemas.microsoft.com/office/drawing/2014/main" id="{7B579AF9-2110-4CCC-B657-91FDAD9B626D}"/>
              </a:ext>
            </a:extLst>
          </p:cNvPr>
          <p:cNvPicPr>
            <a:picLocks noChangeAspect="1"/>
          </p:cNvPicPr>
          <p:nvPr/>
        </p:nvPicPr>
        <p:blipFill rotWithShape="1">
          <a:blip r:embed="rId4">
            <a:extLst>
              <a:ext uri="{28A0092B-C50C-407E-A947-70E740481C1C}">
                <a14:useLocalDpi xmlns:a14="http://schemas.microsoft.com/office/drawing/2010/main" val="0"/>
              </a:ext>
            </a:extLst>
          </a:blip>
          <a:srcRect l="5501" t="5765" r="5790" b="7196"/>
          <a:stretch/>
        </p:blipFill>
        <p:spPr>
          <a:xfrm>
            <a:off x="6902246" y="3216257"/>
            <a:ext cx="3942735" cy="3103940"/>
          </a:xfrm>
          <a:prstGeom prst="rect">
            <a:avLst/>
          </a:prstGeom>
        </p:spPr>
      </p:pic>
    </p:spTree>
    <p:extLst>
      <p:ext uri="{BB962C8B-B14F-4D97-AF65-F5344CB8AC3E}">
        <p14:creationId xmlns:p14="http://schemas.microsoft.com/office/powerpoint/2010/main" val="3331578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544713"/>
          </a:xfrm>
        </p:spPr>
        <p:txBody>
          <a:bodyPr/>
          <a:lstStyle/>
          <a:p>
            <a:pPr marL="0" indent="0" algn="ctr">
              <a:buNone/>
            </a:pPr>
            <a:r>
              <a:rPr lang="en-US" b="1"/>
              <a:t>Clean and cover your condenser unit/outdoor A/C unit</a:t>
            </a:r>
          </a:p>
          <a:p>
            <a:endParaRPr lang="en-US"/>
          </a:p>
          <a:p>
            <a:endParaRPr lang="en-US"/>
          </a:p>
          <a:p>
            <a:endParaRPr lang="en-US"/>
          </a:p>
          <a:p>
            <a:endParaRPr lang="en-US"/>
          </a:p>
          <a:p>
            <a:endParaRPr lang="en-US"/>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6" name="Picture 5">
            <a:extLst>
              <a:ext uri="{FF2B5EF4-FFF2-40B4-BE49-F238E27FC236}">
                <a16:creationId xmlns:a16="http://schemas.microsoft.com/office/drawing/2014/main" id="{A20D986B-28EB-491C-B099-0E8DCAB96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465" y="2408141"/>
            <a:ext cx="7865805" cy="4202880"/>
          </a:xfrm>
          <a:prstGeom prst="rect">
            <a:avLst/>
          </a:prstGeom>
        </p:spPr>
      </p:pic>
    </p:spTree>
    <p:extLst>
      <p:ext uri="{BB962C8B-B14F-4D97-AF65-F5344CB8AC3E}">
        <p14:creationId xmlns:p14="http://schemas.microsoft.com/office/powerpoint/2010/main" val="269577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509202"/>
          </a:xfrm>
        </p:spPr>
        <p:txBody>
          <a:bodyPr/>
          <a:lstStyle/>
          <a:p>
            <a:pPr marL="0" indent="0" algn="ctr">
              <a:buNone/>
            </a:pPr>
            <a:r>
              <a:rPr lang="en-US" b="1"/>
              <a:t>Check and clear your cutters</a:t>
            </a:r>
          </a:p>
          <a:p>
            <a:pPr algn="ctr"/>
            <a:endParaRPr lang="en-US"/>
          </a:p>
          <a:p>
            <a:endParaRPr lang="en-US"/>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10" name="Picture 9">
            <a:extLst>
              <a:ext uri="{FF2B5EF4-FFF2-40B4-BE49-F238E27FC236}">
                <a16:creationId xmlns:a16="http://schemas.microsoft.com/office/drawing/2014/main" id="{EB9E29A6-95F9-478E-AB42-7F2089050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924" y="2334827"/>
            <a:ext cx="7974152" cy="4457875"/>
          </a:xfrm>
          <a:prstGeom prst="rect">
            <a:avLst/>
          </a:prstGeom>
        </p:spPr>
      </p:pic>
    </p:spTree>
    <p:extLst>
      <p:ext uri="{BB962C8B-B14F-4D97-AF65-F5344CB8AC3E}">
        <p14:creationId xmlns:p14="http://schemas.microsoft.com/office/powerpoint/2010/main" val="2054666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500325"/>
          </a:xfrm>
        </p:spPr>
        <p:txBody>
          <a:bodyPr/>
          <a:lstStyle/>
          <a:p>
            <a:pPr marL="0" indent="0" algn="ctr">
              <a:buNone/>
            </a:pPr>
            <a:r>
              <a:rPr lang="en-US" b="1"/>
              <a:t>Insulate exposed water pipes</a:t>
            </a:r>
          </a:p>
          <a:p>
            <a:pPr marL="0" indent="0">
              <a:buNone/>
            </a:pPr>
            <a:endParaRPr lang="en-US"/>
          </a:p>
          <a:p>
            <a:endParaRPr lang="en-US"/>
          </a:p>
          <a:p>
            <a:endParaRPr lang="en-US"/>
          </a:p>
          <a:p>
            <a:endParaRPr lang="en-US"/>
          </a:p>
          <a:p>
            <a:endParaRPr lang="en-US"/>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10" name="Picture 9">
            <a:extLst>
              <a:ext uri="{FF2B5EF4-FFF2-40B4-BE49-F238E27FC236}">
                <a16:creationId xmlns:a16="http://schemas.microsoft.com/office/drawing/2014/main" id="{6F754F9C-1D47-4F11-9FFE-C05988AF3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441" y="2807731"/>
            <a:ext cx="4820139" cy="3135050"/>
          </a:xfrm>
          <a:prstGeom prst="rect">
            <a:avLst/>
          </a:prstGeom>
        </p:spPr>
      </p:pic>
      <p:pic>
        <p:nvPicPr>
          <p:cNvPr id="12" name="Picture 11">
            <a:extLst>
              <a:ext uri="{FF2B5EF4-FFF2-40B4-BE49-F238E27FC236}">
                <a16:creationId xmlns:a16="http://schemas.microsoft.com/office/drawing/2014/main" id="{F568D52E-8D10-4620-86DD-59167F861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03" y="2799212"/>
            <a:ext cx="4820139" cy="3143569"/>
          </a:xfrm>
          <a:prstGeom prst="rect">
            <a:avLst/>
          </a:prstGeom>
        </p:spPr>
      </p:pic>
    </p:spTree>
    <p:extLst>
      <p:ext uri="{BB962C8B-B14F-4D97-AF65-F5344CB8AC3E}">
        <p14:creationId xmlns:p14="http://schemas.microsoft.com/office/powerpoint/2010/main" val="340951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526958"/>
          </a:xfrm>
        </p:spPr>
        <p:txBody>
          <a:bodyPr/>
          <a:lstStyle/>
          <a:p>
            <a:pPr marL="0" indent="0" algn="ctr">
              <a:buNone/>
            </a:pPr>
            <a:r>
              <a:rPr lang="en-US" b="1" dirty="0"/>
              <a:t>Insulate your hot water heater and exterior outlets</a:t>
            </a:r>
          </a:p>
          <a:p>
            <a:endParaRPr lang="en-US" dirty="0"/>
          </a:p>
          <a:p>
            <a:endParaRPr lang="en-US" dirty="0"/>
          </a:p>
          <a:p>
            <a:endParaRPr lang="en-US" dirty="0"/>
          </a:p>
          <a:p>
            <a:endParaRPr lang="en-US" dirty="0"/>
          </a:p>
          <a:p>
            <a:endParaRPr lang="en-US" dirty="0"/>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8" name="Picture 7">
            <a:extLst>
              <a:ext uri="{FF2B5EF4-FFF2-40B4-BE49-F238E27FC236}">
                <a16:creationId xmlns:a16="http://schemas.microsoft.com/office/drawing/2014/main" id="{B978FF92-B936-4134-BF94-F4A5D0D59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360" y="2405400"/>
            <a:ext cx="5266711" cy="4200035"/>
          </a:xfrm>
          <a:prstGeom prst="rect">
            <a:avLst/>
          </a:prstGeom>
        </p:spPr>
      </p:pic>
    </p:spTree>
    <p:extLst>
      <p:ext uri="{BB962C8B-B14F-4D97-AF65-F5344CB8AC3E}">
        <p14:creationId xmlns:p14="http://schemas.microsoft.com/office/powerpoint/2010/main" val="73396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1524000" y="2104008"/>
            <a:ext cx="9144000" cy="3153792"/>
          </a:xfrm>
        </p:spPr>
        <p:txBody>
          <a:bodyPr/>
          <a:lstStyle/>
          <a:p>
            <a:r>
              <a:rPr lang="en-US" b="1" dirty="0"/>
              <a:t>Space Heater Safety &amp; Tips</a:t>
            </a:r>
          </a:p>
          <a:p>
            <a:pPr marL="342900" indent="-342900" algn="l">
              <a:buFont typeface="Arial" panose="020B0604020202020204" pitchFamily="34" charset="0"/>
              <a:buChar char="•"/>
            </a:pPr>
            <a:r>
              <a:rPr lang="en-US" dirty="0"/>
              <a:t>Plug heaters directly into wall socket, never an extension cord</a:t>
            </a:r>
          </a:p>
          <a:p>
            <a:pPr marL="342900" indent="-342900" algn="l">
              <a:buFont typeface="Arial" panose="020B0604020202020204" pitchFamily="34" charset="0"/>
              <a:buChar char="•"/>
            </a:pPr>
            <a:r>
              <a:rPr lang="en-US" dirty="0"/>
              <a:t>Place heaters where they cannot be tipped over </a:t>
            </a:r>
          </a:p>
          <a:p>
            <a:pPr marL="342900" indent="-342900" algn="l">
              <a:buFont typeface="Arial" panose="020B0604020202020204" pitchFamily="34" charset="0"/>
              <a:buChar char="•"/>
            </a:pPr>
            <a:r>
              <a:rPr lang="en-US" dirty="0"/>
              <a:t>Never leave unattended </a:t>
            </a:r>
          </a:p>
          <a:p>
            <a:pPr marL="342900" indent="-342900" algn="l">
              <a:buFont typeface="Arial" panose="020B0604020202020204" pitchFamily="34" charset="0"/>
              <a:buChar char="•"/>
            </a:pPr>
            <a:r>
              <a:rPr lang="en-US" dirty="0"/>
              <a:t>Do not use heaters to dry clothes or other items</a:t>
            </a:r>
          </a:p>
          <a:p>
            <a:pPr marL="342900" indent="-342900" algn="l">
              <a:buFont typeface="Arial" panose="020B0604020202020204" pitchFamily="34" charset="0"/>
              <a:buChar char="•"/>
            </a:pPr>
            <a:r>
              <a:rPr lang="en-US" dirty="0"/>
              <a:t>Keep area around heater clear of clothing and combustible materials</a:t>
            </a:r>
          </a:p>
          <a:p>
            <a:endParaRPr lang="en-US" dirty="0"/>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Tree>
    <p:extLst>
      <p:ext uri="{BB962C8B-B14F-4D97-AF65-F5344CB8AC3E}">
        <p14:creationId xmlns:p14="http://schemas.microsoft.com/office/powerpoint/2010/main" val="233098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1524000" y="2104008"/>
            <a:ext cx="9144000" cy="452379"/>
          </a:xfrm>
        </p:spPr>
        <p:txBody>
          <a:bodyPr/>
          <a:lstStyle/>
          <a:p>
            <a:r>
              <a:rPr lang="en-US" b="1"/>
              <a:t>Space Heater Safety &amp; Tips</a:t>
            </a:r>
          </a:p>
          <a:p>
            <a:endParaRPr lang="en-US"/>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6" name="Picture 5">
            <a:extLst>
              <a:ext uri="{FF2B5EF4-FFF2-40B4-BE49-F238E27FC236}">
                <a16:creationId xmlns:a16="http://schemas.microsoft.com/office/drawing/2014/main" id="{5E10B568-8B08-4EAB-ABEC-CD7B244F1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511" y="2710879"/>
            <a:ext cx="3333750" cy="3333750"/>
          </a:xfrm>
          <a:prstGeom prst="rect">
            <a:avLst/>
          </a:prstGeom>
        </p:spPr>
      </p:pic>
      <p:pic>
        <p:nvPicPr>
          <p:cNvPr id="8" name="Picture 7">
            <a:extLst>
              <a:ext uri="{FF2B5EF4-FFF2-40B4-BE49-F238E27FC236}">
                <a16:creationId xmlns:a16="http://schemas.microsoft.com/office/drawing/2014/main" id="{EB76B776-3A75-4652-8B4F-503F1CC7A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325" y="2633633"/>
            <a:ext cx="3333750" cy="3333750"/>
          </a:xfrm>
          <a:prstGeom prst="rect">
            <a:avLst/>
          </a:prstGeom>
        </p:spPr>
      </p:pic>
      <p:pic>
        <p:nvPicPr>
          <p:cNvPr id="10" name="Picture 9">
            <a:extLst>
              <a:ext uri="{FF2B5EF4-FFF2-40B4-BE49-F238E27FC236}">
                <a16:creationId xmlns:a16="http://schemas.microsoft.com/office/drawing/2014/main" id="{5359C9A7-B62B-491C-9D1F-9DC8FD104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39" y="2556387"/>
            <a:ext cx="3333751" cy="3333751"/>
          </a:xfrm>
          <a:prstGeom prst="rect">
            <a:avLst/>
          </a:prstGeom>
        </p:spPr>
      </p:pic>
    </p:spTree>
    <p:extLst>
      <p:ext uri="{BB962C8B-B14F-4D97-AF65-F5344CB8AC3E}">
        <p14:creationId xmlns:p14="http://schemas.microsoft.com/office/powerpoint/2010/main" val="2503589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1524000" y="2104008"/>
            <a:ext cx="9144000" cy="452379"/>
          </a:xfrm>
        </p:spPr>
        <p:txBody>
          <a:bodyPr/>
          <a:lstStyle/>
          <a:p>
            <a:r>
              <a:rPr lang="en-US" b="1"/>
              <a:t>Space Heater Safety &amp; Tips</a:t>
            </a:r>
          </a:p>
          <a:p>
            <a:endParaRPr lang="en-US"/>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11" name="Picture 10">
            <a:extLst>
              <a:ext uri="{FF2B5EF4-FFF2-40B4-BE49-F238E27FC236}">
                <a16:creationId xmlns:a16="http://schemas.microsoft.com/office/drawing/2014/main" id="{4A8536C2-D93F-4A5B-9C2E-74777CB2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483" y="2970476"/>
            <a:ext cx="5538763" cy="3115554"/>
          </a:xfrm>
          <a:prstGeom prst="rect">
            <a:avLst/>
          </a:prstGeom>
        </p:spPr>
      </p:pic>
      <p:pic>
        <p:nvPicPr>
          <p:cNvPr id="13" name="Picture 12">
            <a:extLst>
              <a:ext uri="{FF2B5EF4-FFF2-40B4-BE49-F238E27FC236}">
                <a16:creationId xmlns:a16="http://schemas.microsoft.com/office/drawing/2014/main" id="{A1DE6642-5695-451D-A19C-CC6DD9E7D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54" y="2970476"/>
            <a:ext cx="5469090" cy="3076363"/>
          </a:xfrm>
          <a:prstGeom prst="rect">
            <a:avLst/>
          </a:prstGeom>
        </p:spPr>
      </p:pic>
    </p:spTree>
    <p:extLst>
      <p:ext uri="{BB962C8B-B14F-4D97-AF65-F5344CB8AC3E}">
        <p14:creationId xmlns:p14="http://schemas.microsoft.com/office/powerpoint/2010/main" val="409145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1524000" y="2104008"/>
            <a:ext cx="9144000" cy="452379"/>
          </a:xfrm>
        </p:spPr>
        <p:txBody>
          <a:bodyPr/>
          <a:lstStyle/>
          <a:p>
            <a:r>
              <a:rPr lang="en-US" b="1"/>
              <a:t>Space Heater Safety &amp; Tips</a:t>
            </a:r>
          </a:p>
          <a:p>
            <a:endParaRPr lang="en-US"/>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11" name="Picture 10">
            <a:extLst>
              <a:ext uri="{FF2B5EF4-FFF2-40B4-BE49-F238E27FC236}">
                <a16:creationId xmlns:a16="http://schemas.microsoft.com/office/drawing/2014/main" id="{4A8536C2-D93F-4A5B-9C2E-74777CB2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340" y="2556387"/>
            <a:ext cx="6654802" cy="4140712"/>
          </a:xfrm>
          <a:prstGeom prst="rect">
            <a:avLst/>
          </a:prstGeom>
        </p:spPr>
      </p:pic>
    </p:spTree>
    <p:extLst>
      <p:ext uri="{BB962C8B-B14F-4D97-AF65-F5344CB8AC3E}">
        <p14:creationId xmlns:p14="http://schemas.microsoft.com/office/powerpoint/2010/main" val="970486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6" name="Picture 5">
            <a:extLst>
              <a:ext uri="{FF2B5EF4-FFF2-40B4-BE49-F238E27FC236}">
                <a16:creationId xmlns:a16="http://schemas.microsoft.com/office/drawing/2014/main" id="{920E13B5-F493-485F-A249-F4E3400DF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322" y="1689919"/>
            <a:ext cx="2246496" cy="2261726"/>
          </a:xfrm>
          <a:prstGeom prst="rect">
            <a:avLst/>
          </a:prstGeom>
        </p:spPr>
      </p:pic>
      <p:pic>
        <p:nvPicPr>
          <p:cNvPr id="10" name="Picture 9">
            <a:extLst>
              <a:ext uri="{FF2B5EF4-FFF2-40B4-BE49-F238E27FC236}">
                <a16:creationId xmlns:a16="http://schemas.microsoft.com/office/drawing/2014/main" id="{B18352ED-9EC0-4A68-A2BB-44D72B222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3646999"/>
            <a:ext cx="4191000" cy="2847975"/>
          </a:xfrm>
          <a:prstGeom prst="rect">
            <a:avLst/>
          </a:prstGeom>
        </p:spPr>
      </p:pic>
    </p:spTree>
    <p:extLst>
      <p:ext uri="{BB962C8B-B14F-4D97-AF65-F5344CB8AC3E}">
        <p14:creationId xmlns:p14="http://schemas.microsoft.com/office/powerpoint/2010/main" val="84845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8" name="Picture 7">
            <a:extLst>
              <a:ext uri="{FF2B5EF4-FFF2-40B4-BE49-F238E27FC236}">
                <a16:creationId xmlns:a16="http://schemas.microsoft.com/office/drawing/2014/main" id="{54649D43-7C7F-4888-BF96-C9B38F75A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828" y="1845056"/>
            <a:ext cx="8139659" cy="4830097"/>
          </a:xfrm>
          <a:prstGeom prst="rect">
            <a:avLst/>
          </a:prstGeom>
        </p:spPr>
      </p:pic>
    </p:spTree>
    <p:extLst>
      <p:ext uri="{BB962C8B-B14F-4D97-AF65-F5344CB8AC3E}">
        <p14:creationId xmlns:p14="http://schemas.microsoft.com/office/powerpoint/2010/main" val="1167587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314632" y="2127198"/>
            <a:ext cx="11484078" cy="4440225"/>
          </a:xfrm>
        </p:spPr>
        <p:txBody>
          <a:bodyPr>
            <a:normAutofit/>
          </a:bodyPr>
          <a:lstStyle/>
          <a:p>
            <a:r>
              <a:rPr lang="en-US" dirty="0"/>
              <a:t> </a:t>
            </a:r>
          </a:p>
          <a:p>
            <a:r>
              <a:rPr lang="en-US" dirty="0"/>
              <a:t> </a:t>
            </a:r>
          </a:p>
          <a:p>
            <a:r>
              <a:rPr lang="en-US" dirty="0"/>
              <a:t>The state only issues salt when the first snow flake falls.</a:t>
            </a:r>
          </a:p>
          <a:p>
            <a:endParaRPr lang="en-US" b="1" dirty="0"/>
          </a:p>
          <a:p>
            <a:r>
              <a:rPr lang="en-US" b="1" dirty="0">
                <a:solidFill>
                  <a:srgbClr val="FF0000"/>
                </a:solidFill>
              </a:rPr>
              <a:t>Please note: </a:t>
            </a:r>
            <a:r>
              <a:rPr lang="en-US" b="1" dirty="0"/>
              <a:t>the two locations are Tuxedo Road and the New Carrollton Facilities</a:t>
            </a:r>
            <a:endParaRPr lang="en-US" dirty="0"/>
          </a:p>
          <a:p>
            <a:endParaRPr lang="en-US" dirty="0"/>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Tree>
    <p:extLst>
      <p:ext uri="{BB962C8B-B14F-4D97-AF65-F5344CB8AC3E}">
        <p14:creationId xmlns:p14="http://schemas.microsoft.com/office/powerpoint/2010/main" val="2440140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8" name="Picture 7">
            <a:extLst>
              <a:ext uri="{FF2B5EF4-FFF2-40B4-BE49-F238E27FC236}">
                <a16:creationId xmlns:a16="http://schemas.microsoft.com/office/drawing/2014/main" id="{915CAF8A-07E6-4914-9A5C-8637A0C7C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313" y="1845056"/>
            <a:ext cx="8761111" cy="4906222"/>
          </a:xfrm>
          <a:prstGeom prst="rect">
            <a:avLst/>
          </a:prstGeom>
        </p:spPr>
      </p:pic>
    </p:spTree>
    <p:extLst>
      <p:ext uri="{BB962C8B-B14F-4D97-AF65-F5344CB8AC3E}">
        <p14:creationId xmlns:p14="http://schemas.microsoft.com/office/powerpoint/2010/main" val="2362920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1455174" y="2841523"/>
            <a:ext cx="9144000" cy="3725900"/>
          </a:xfrm>
        </p:spPr>
        <p:txBody>
          <a:bodyPr>
            <a:normAutofit fontScale="92500" lnSpcReduction="10000"/>
          </a:bodyPr>
          <a:lstStyle/>
          <a:p>
            <a:r>
              <a:rPr lang="en-US" b="1" dirty="0"/>
              <a:t>Maintain Main Arteries</a:t>
            </a:r>
            <a:endParaRPr lang="en-US" dirty="0"/>
          </a:p>
          <a:p>
            <a:r>
              <a:rPr lang="en-US" dirty="0"/>
              <a:t>To keep essential and emergency traffic moving, main arteries must be plowed.</a:t>
            </a:r>
          </a:p>
          <a:p>
            <a:r>
              <a:rPr lang="en-US" dirty="0"/>
              <a:t> </a:t>
            </a:r>
          </a:p>
          <a:p>
            <a:r>
              <a:rPr lang="en-US" b="1" dirty="0"/>
              <a:t>Continue to Plow Main Streets</a:t>
            </a:r>
            <a:endParaRPr lang="en-US" dirty="0"/>
          </a:p>
          <a:p>
            <a:r>
              <a:rPr lang="en-US" dirty="0"/>
              <a:t>During storms of 3 inches or more, snow must be kept continually plowed to ensure travel and emergency vehicle access.</a:t>
            </a:r>
          </a:p>
          <a:p>
            <a:r>
              <a:rPr lang="en-US" dirty="0"/>
              <a:t> </a:t>
            </a:r>
          </a:p>
          <a:p>
            <a:r>
              <a:rPr lang="en-US" b="1" dirty="0"/>
              <a:t>Start Secondary Streets &amp; Hills</a:t>
            </a:r>
            <a:endParaRPr lang="en-US" dirty="0"/>
          </a:p>
          <a:p>
            <a:r>
              <a:rPr lang="en-US" dirty="0"/>
              <a:t>Once snow plowing is completed, abrasives will be applied to main routes first and secondary roads on hills, curves, and intersections as required.</a:t>
            </a:r>
          </a:p>
          <a:p>
            <a:endParaRPr lang="en-US" dirty="0"/>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
        <p:nvSpPr>
          <p:cNvPr id="2" name="TextBox 1">
            <a:extLst>
              <a:ext uri="{FF2B5EF4-FFF2-40B4-BE49-F238E27FC236}">
                <a16:creationId xmlns:a16="http://schemas.microsoft.com/office/drawing/2014/main" id="{B786611A-28EC-4F2D-A2D6-041A0BDFCED3}"/>
              </a:ext>
            </a:extLst>
          </p:cNvPr>
          <p:cNvSpPr txBox="1"/>
          <p:nvPr/>
        </p:nvSpPr>
        <p:spPr>
          <a:xfrm>
            <a:off x="1455174" y="1942555"/>
            <a:ext cx="9144000" cy="646331"/>
          </a:xfrm>
          <a:prstGeom prst="rect">
            <a:avLst/>
          </a:prstGeom>
          <a:noFill/>
        </p:spPr>
        <p:txBody>
          <a:bodyPr wrap="square" rtlCol="0">
            <a:spAutoFit/>
          </a:bodyPr>
          <a:lstStyle/>
          <a:p>
            <a:pPr algn="ctr"/>
            <a:r>
              <a:rPr lang="en-US" b="1"/>
              <a:t>INITIAL APPLICATION OF SALT</a:t>
            </a:r>
            <a:endParaRPr lang="en-US"/>
          </a:p>
          <a:p>
            <a:pPr algn="ctr"/>
            <a:endParaRPr lang="en-US"/>
          </a:p>
        </p:txBody>
      </p:sp>
    </p:spTree>
    <p:extLst>
      <p:ext uri="{BB962C8B-B14F-4D97-AF65-F5344CB8AC3E}">
        <p14:creationId xmlns:p14="http://schemas.microsoft.com/office/powerpoint/2010/main" val="2801186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1455174" y="2841523"/>
            <a:ext cx="9144000" cy="3725900"/>
          </a:xfrm>
        </p:spPr>
        <p:txBody>
          <a:bodyPr>
            <a:normAutofit lnSpcReduction="10000"/>
          </a:bodyPr>
          <a:lstStyle/>
          <a:p>
            <a:r>
              <a:rPr lang="en-US" b="1" dirty="0"/>
              <a:t>Patrol for Snow Drift and Ice</a:t>
            </a:r>
            <a:endParaRPr lang="en-US" dirty="0"/>
          </a:p>
          <a:p>
            <a:r>
              <a:rPr lang="en-US" dirty="0"/>
              <a:t>To patrol for drifting snow and ice conditions on days following a storm. Normal response is upon request of residents and police reporting these conditions. </a:t>
            </a:r>
          </a:p>
          <a:p>
            <a:r>
              <a:rPr lang="en-US" dirty="0"/>
              <a:t> </a:t>
            </a:r>
          </a:p>
          <a:p>
            <a:r>
              <a:rPr lang="en-US" b="1" dirty="0"/>
              <a:t>Remove Snow in the Core of City</a:t>
            </a:r>
            <a:endParaRPr lang="en-US" dirty="0"/>
          </a:p>
          <a:p>
            <a:r>
              <a:rPr lang="en-US" dirty="0"/>
              <a:t>Work may involve plowing snow away from intersections for safety, removing the snow bank on each side of the street, and cutting snow banks for line of sight. This process can go on a few days after a storm depending on conditions. </a:t>
            </a:r>
          </a:p>
          <a:p>
            <a:endParaRPr lang="en-US" dirty="0"/>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
        <p:nvSpPr>
          <p:cNvPr id="2" name="TextBox 1">
            <a:extLst>
              <a:ext uri="{FF2B5EF4-FFF2-40B4-BE49-F238E27FC236}">
                <a16:creationId xmlns:a16="http://schemas.microsoft.com/office/drawing/2014/main" id="{B786611A-28EC-4F2D-A2D6-041A0BDFCED3}"/>
              </a:ext>
            </a:extLst>
          </p:cNvPr>
          <p:cNvSpPr txBox="1"/>
          <p:nvPr/>
        </p:nvSpPr>
        <p:spPr>
          <a:xfrm>
            <a:off x="1455174" y="1942555"/>
            <a:ext cx="9144000" cy="646331"/>
          </a:xfrm>
          <a:prstGeom prst="rect">
            <a:avLst/>
          </a:prstGeom>
          <a:noFill/>
        </p:spPr>
        <p:txBody>
          <a:bodyPr wrap="square" rtlCol="0">
            <a:spAutoFit/>
          </a:bodyPr>
          <a:lstStyle/>
          <a:p>
            <a:pPr algn="ctr"/>
            <a:r>
              <a:rPr lang="en-US" b="1"/>
              <a:t>INITIAL APPLICATION OF SALT</a:t>
            </a:r>
            <a:endParaRPr lang="en-US"/>
          </a:p>
          <a:p>
            <a:pPr algn="ctr"/>
            <a:endParaRPr lang="en-US"/>
          </a:p>
        </p:txBody>
      </p:sp>
    </p:spTree>
    <p:extLst>
      <p:ext uri="{BB962C8B-B14F-4D97-AF65-F5344CB8AC3E}">
        <p14:creationId xmlns:p14="http://schemas.microsoft.com/office/powerpoint/2010/main" val="2524754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1455174" y="2467992"/>
            <a:ext cx="9144000" cy="4099431"/>
          </a:xfrm>
        </p:spPr>
        <p:txBody>
          <a:bodyPr>
            <a:normAutofit/>
          </a:bodyPr>
          <a:lstStyle/>
          <a:p>
            <a:r>
              <a:rPr lang="en-US" b="1" dirty="0"/>
              <a:t>CITY OWNED PROPERTIES SUCH AS CITY HALL, PUBLIC WORKS FACILITY, POLICE STATION, ENTRANCE TO PARKS, CITY LEASED PROPERTIES AND COMMON AREAS.</a:t>
            </a:r>
            <a:endParaRPr lang="en-US" dirty="0"/>
          </a:p>
          <a:p>
            <a:r>
              <a:rPr lang="en-US" dirty="0"/>
              <a:t>Snow fighting vehicles will begin with main buildings, followed by secondary buildings, then parks and common areas. </a:t>
            </a:r>
          </a:p>
          <a:p>
            <a:r>
              <a:rPr lang="en-US" dirty="0"/>
              <a:t>Keep in mind that you can place work orders for the Public Works Department by using the Seat Pleasant app. </a:t>
            </a:r>
          </a:p>
          <a:p>
            <a:endParaRPr lang="en-US" dirty="0"/>
          </a:p>
          <a:p>
            <a:r>
              <a:rPr lang="en-US" dirty="0"/>
              <a:t>Feel free to contact the </a:t>
            </a:r>
          </a:p>
          <a:p>
            <a:r>
              <a:rPr lang="en-US" dirty="0"/>
              <a:t>Public Works Department at 301-336-2600 ext. 2245</a:t>
            </a:r>
          </a:p>
          <a:p>
            <a:endParaRPr lang="en-US" dirty="0"/>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
        <p:nvSpPr>
          <p:cNvPr id="2" name="TextBox 1">
            <a:extLst>
              <a:ext uri="{FF2B5EF4-FFF2-40B4-BE49-F238E27FC236}">
                <a16:creationId xmlns:a16="http://schemas.microsoft.com/office/drawing/2014/main" id="{B786611A-28EC-4F2D-A2D6-041A0BDFCED3}"/>
              </a:ext>
            </a:extLst>
          </p:cNvPr>
          <p:cNvSpPr txBox="1"/>
          <p:nvPr/>
        </p:nvSpPr>
        <p:spPr>
          <a:xfrm>
            <a:off x="1455174" y="1942555"/>
            <a:ext cx="9144000" cy="646331"/>
          </a:xfrm>
          <a:prstGeom prst="rect">
            <a:avLst/>
          </a:prstGeom>
          <a:noFill/>
        </p:spPr>
        <p:txBody>
          <a:bodyPr wrap="square" rtlCol="0">
            <a:spAutoFit/>
          </a:bodyPr>
          <a:lstStyle/>
          <a:p>
            <a:pPr algn="ctr"/>
            <a:r>
              <a:rPr lang="en-US" b="1"/>
              <a:t>INITIAL APPLICATION OF SALT</a:t>
            </a:r>
            <a:endParaRPr lang="en-US"/>
          </a:p>
          <a:p>
            <a:pPr algn="ctr"/>
            <a:endParaRPr lang="en-US"/>
          </a:p>
        </p:txBody>
      </p:sp>
    </p:spTree>
    <p:extLst>
      <p:ext uri="{BB962C8B-B14F-4D97-AF65-F5344CB8AC3E}">
        <p14:creationId xmlns:p14="http://schemas.microsoft.com/office/powerpoint/2010/main" val="3039725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3755254" y="2104008"/>
            <a:ext cx="3472065" cy="452379"/>
          </a:xfrm>
        </p:spPr>
        <p:txBody>
          <a:bodyPr/>
          <a:lstStyle/>
          <a:p>
            <a:r>
              <a:rPr lang="en-US" b="1" dirty="0"/>
              <a:t>69</a:t>
            </a:r>
            <a:r>
              <a:rPr lang="en-US" b="1" baseline="30000" dirty="0"/>
              <a:t>th</a:t>
            </a:r>
            <a:r>
              <a:rPr lang="en-US" b="1" dirty="0"/>
              <a:t> Place</a:t>
            </a:r>
          </a:p>
          <a:p>
            <a:endParaRPr lang="en-US" dirty="0"/>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11" name="Picture 10">
            <a:extLst>
              <a:ext uri="{FF2B5EF4-FFF2-40B4-BE49-F238E27FC236}">
                <a16:creationId xmlns:a16="http://schemas.microsoft.com/office/drawing/2014/main" id="{4A8536C2-D93F-4A5B-9C2E-74777CB2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11278" y="3131070"/>
            <a:ext cx="4128325" cy="3096243"/>
          </a:xfrm>
          <a:prstGeom prst="rect">
            <a:avLst/>
          </a:prstGeom>
        </p:spPr>
      </p:pic>
      <p:pic>
        <p:nvPicPr>
          <p:cNvPr id="13" name="Picture 12">
            <a:extLst>
              <a:ext uri="{FF2B5EF4-FFF2-40B4-BE49-F238E27FC236}">
                <a16:creationId xmlns:a16="http://schemas.microsoft.com/office/drawing/2014/main" id="{A1DE6642-5695-451D-A19C-CC6DD9E7D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1715" y="3072428"/>
            <a:ext cx="4011038" cy="3096242"/>
          </a:xfrm>
          <a:prstGeom prst="rect">
            <a:avLst/>
          </a:prstGeom>
        </p:spPr>
      </p:pic>
      <p:sp>
        <p:nvSpPr>
          <p:cNvPr id="7" name="Subtitle 2">
            <a:extLst>
              <a:ext uri="{FF2B5EF4-FFF2-40B4-BE49-F238E27FC236}">
                <a16:creationId xmlns:a16="http://schemas.microsoft.com/office/drawing/2014/main" id="{BA038F29-2EFE-4C8A-AAC7-7E995427BC78}"/>
              </a:ext>
            </a:extLst>
          </p:cNvPr>
          <p:cNvSpPr txBox="1">
            <a:spLocks/>
          </p:cNvSpPr>
          <p:nvPr/>
        </p:nvSpPr>
        <p:spPr>
          <a:xfrm>
            <a:off x="579114" y="2087350"/>
            <a:ext cx="9744448" cy="4523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Before                                    					 After   </a:t>
            </a:r>
          </a:p>
        </p:txBody>
      </p:sp>
    </p:spTree>
    <p:extLst>
      <p:ext uri="{BB962C8B-B14F-4D97-AF65-F5344CB8AC3E}">
        <p14:creationId xmlns:p14="http://schemas.microsoft.com/office/powerpoint/2010/main" val="2195129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11" name="Picture 10">
            <a:extLst>
              <a:ext uri="{FF2B5EF4-FFF2-40B4-BE49-F238E27FC236}">
                <a16:creationId xmlns:a16="http://schemas.microsoft.com/office/drawing/2014/main" id="{4A8536C2-D93F-4A5B-9C2E-74777CB2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31" y="3429000"/>
            <a:ext cx="3610673" cy="2708005"/>
          </a:xfrm>
          <a:prstGeom prst="rect">
            <a:avLst/>
          </a:prstGeom>
        </p:spPr>
      </p:pic>
      <p:pic>
        <p:nvPicPr>
          <p:cNvPr id="13" name="Picture 12">
            <a:extLst>
              <a:ext uri="{FF2B5EF4-FFF2-40B4-BE49-F238E27FC236}">
                <a16:creationId xmlns:a16="http://schemas.microsoft.com/office/drawing/2014/main" id="{A1DE6642-5695-451D-A19C-CC6DD9E7D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197" y="3429000"/>
            <a:ext cx="3610673" cy="2708004"/>
          </a:xfrm>
          <a:prstGeom prst="rect">
            <a:avLst/>
          </a:prstGeom>
        </p:spPr>
      </p:pic>
      <p:sp>
        <p:nvSpPr>
          <p:cNvPr id="7" name="Subtitle 2">
            <a:extLst>
              <a:ext uri="{FF2B5EF4-FFF2-40B4-BE49-F238E27FC236}">
                <a16:creationId xmlns:a16="http://schemas.microsoft.com/office/drawing/2014/main" id="{BA038F29-2EFE-4C8A-AAC7-7E995427BC78}"/>
              </a:ext>
            </a:extLst>
          </p:cNvPr>
          <p:cNvSpPr txBox="1">
            <a:spLocks/>
          </p:cNvSpPr>
          <p:nvPr/>
        </p:nvSpPr>
        <p:spPr>
          <a:xfrm>
            <a:off x="619062" y="2193599"/>
            <a:ext cx="9744448" cy="4523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DPW working on 69</a:t>
            </a:r>
            <a:r>
              <a:rPr lang="en-US" baseline="30000" dirty="0"/>
              <a:t>th</a:t>
            </a:r>
            <a:r>
              <a:rPr lang="en-US" dirty="0"/>
              <a:t> Place</a:t>
            </a:r>
          </a:p>
        </p:txBody>
      </p:sp>
      <p:pic>
        <p:nvPicPr>
          <p:cNvPr id="9" name="Picture 8">
            <a:extLst>
              <a:ext uri="{FF2B5EF4-FFF2-40B4-BE49-F238E27FC236}">
                <a16:creationId xmlns:a16="http://schemas.microsoft.com/office/drawing/2014/main" id="{BD0B9E83-6542-4DE0-AC6C-30B7044A3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237874" y="3416684"/>
            <a:ext cx="3610672" cy="2708004"/>
          </a:xfrm>
          <a:prstGeom prst="rect">
            <a:avLst/>
          </a:prstGeom>
        </p:spPr>
      </p:pic>
    </p:spTree>
    <p:extLst>
      <p:ext uri="{BB962C8B-B14F-4D97-AF65-F5344CB8AC3E}">
        <p14:creationId xmlns:p14="http://schemas.microsoft.com/office/powerpoint/2010/main" val="384292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A3618A-2655-44FA-B8FD-BF654AC8952E}"/>
              </a:ext>
            </a:extLst>
          </p:cNvPr>
          <p:cNvSpPr>
            <a:spLocks noGrp="1"/>
          </p:cNvSpPr>
          <p:nvPr>
            <p:ph type="subTitle" idx="1"/>
          </p:nvPr>
        </p:nvSpPr>
        <p:spPr>
          <a:xfrm>
            <a:off x="3817397" y="2087350"/>
            <a:ext cx="3472065" cy="469037"/>
          </a:xfrm>
        </p:spPr>
        <p:txBody>
          <a:bodyPr>
            <a:normAutofit fontScale="70000" lnSpcReduction="20000"/>
          </a:bodyPr>
          <a:lstStyle/>
          <a:p>
            <a:r>
              <a:rPr lang="en-US" b="1" dirty="0"/>
              <a:t>Seat Pleasant Drive and Addison Rd</a:t>
            </a:r>
          </a:p>
          <a:p>
            <a:endParaRPr lang="en-US" dirty="0"/>
          </a:p>
        </p:txBody>
      </p:sp>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11" name="Picture 10">
            <a:extLst>
              <a:ext uri="{FF2B5EF4-FFF2-40B4-BE49-F238E27FC236}">
                <a16:creationId xmlns:a16="http://schemas.microsoft.com/office/drawing/2014/main" id="{4A8536C2-D93F-4A5B-9C2E-74777CB2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56319" y="3217378"/>
            <a:ext cx="3591687" cy="2708004"/>
          </a:xfrm>
          <a:prstGeom prst="rect">
            <a:avLst/>
          </a:prstGeom>
        </p:spPr>
      </p:pic>
      <p:pic>
        <p:nvPicPr>
          <p:cNvPr id="13" name="Picture 12">
            <a:extLst>
              <a:ext uri="{FF2B5EF4-FFF2-40B4-BE49-F238E27FC236}">
                <a16:creationId xmlns:a16="http://schemas.microsoft.com/office/drawing/2014/main" id="{A1DE6642-5695-451D-A19C-CC6DD9E7D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88" y="3213249"/>
            <a:ext cx="3610673" cy="2708004"/>
          </a:xfrm>
          <a:prstGeom prst="rect">
            <a:avLst/>
          </a:prstGeom>
        </p:spPr>
      </p:pic>
      <p:sp>
        <p:nvSpPr>
          <p:cNvPr id="7" name="Subtitle 2">
            <a:extLst>
              <a:ext uri="{FF2B5EF4-FFF2-40B4-BE49-F238E27FC236}">
                <a16:creationId xmlns:a16="http://schemas.microsoft.com/office/drawing/2014/main" id="{BA038F29-2EFE-4C8A-AAC7-7E995427BC78}"/>
              </a:ext>
            </a:extLst>
          </p:cNvPr>
          <p:cNvSpPr txBox="1">
            <a:spLocks/>
          </p:cNvSpPr>
          <p:nvPr/>
        </p:nvSpPr>
        <p:spPr>
          <a:xfrm>
            <a:off x="681205" y="2501439"/>
            <a:ext cx="9744448" cy="4523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Before                                    			                                          After   </a:t>
            </a:r>
          </a:p>
        </p:txBody>
      </p:sp>
    </p:spTree>
    <p:extLst>
      <p:ext uri="{BB962C8B-B14F-4D97-AF65-F5344CB8AC3E}">
        <p14:creationId xmlns:p14="http://schemas.microsoft.com/office/powerpoint/2010/main" val="171287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D8FF2B-B66B-46B4-8B62-DEF8D87763DB}"/>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A22E5D8-7F53-46FA-8B08-880A5AD54C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
        <p:nvSpPr>
          <p:cNvPr id="7" name="Subtitle 6">
            <a:extLst>
              <a:ext uri="{FF2B5EF4-FFF2-40B4-BE49-F238E27FC236}">
                <a16:creationId xmlns:a16="http://schemas.microsoft.com/office/drawing/2014/main" id="{E92B32AE-9396-409A-861F-AF5CEAA00EA9}"/>
              </a:ext>
            </a:extLst>
          </p:cNvPr>
          <p:cNvSpPr>
            <a:spLocks noGrp="1"/>
          </p:cNvSpPr>
          <p:nvPr>
            <p:ph type="subTitle" idx="1"/>
          </p:nvPr>
        </p:nvSpPr>
        <p:spPr>
          <a:xfrm>
            <a:off x="1455174" y="4911662"/>
            <a:ext cx="9144000" cy="1655762"/>
          </a:xfrm>
        </p:spPr>
        <p:txBody>
          <a:bodyPr/>
          <a:lstStyle/>
          <a:p>
            <a:endParaRPr lang="en-US" u="sng" dirty="0">
              <a:hlinkClick r:id="rId3"/>
            </a:endParaRPr>
          </a:p>
          <a:p>
            <a:r>
              <a:rPr lang="en-US" u="sng" dirty="0">
                <a:hlinkClick r:id="rId3"/>
              </a:rPr>
              <a:t>https://youtu.be/2hcL3WDVH-0</a:t>
            </a:r>
            <a:endParaRPr lang="en-US" dirty="0"/>
          </a:p>
        </p:txBody>
      </p:sp>
      <p:pic>
        <p:nvPicPr>
          <p:cNvPr id="9" name="Picture 8">
            <a:extLst>
              <a:ext uri="{FF2B5EF4-FFF2-40B4-BE49-F238E27FC236}">
                <a16:creationId xmlns:a16="http://schemas.microsoft.com/office/drawing/2014/main" id="{8E7549FF-8F31-4B8C-8219-79401369C618}"/>
              </a:ext>
            </a:extLst>
          </p:cNvPr>
          <p:cNvPicPr>
            <a:picLocks noChangeAspect="1"/>
          </p:cNvPicPr>
          <p:nvPr/>
        </p:nvPicPr>
        <p:blipFill rotWithShape="1">
          <a:blip r:embed="rId4">
            <a:extLst>
              <a:ext uri="{28A0092B-C50C-407E-A947-70E740481C1C}">
                <a14:useLocalDpi xmlns:a14="http://schemas.microsoft.com/office/drawing/2010/main" val="0"/>
              </a:ext>
            </a:extLst>
          </a:blip>
          <a:srcRect l="11936" r="18226"/>
          <a:stretch/>
        </p:blipFill>
        <p:spPr>
          <a:xfrm>
            <a:off x="3785419" y="1590432"/>
            <a:ext cx="4542504" cy="3188045"/>
          </a:xfrm>
          <a:prstGeom prst="rect">
            <a:avLst/>
          </a:prstGeom>
        </p:spPr>
      </p:pic>
    </p:spTree>
    <p:extLst>
      <p:ext uri="{BB962C8B-B14F-4D97-AF65-F5344CB8AC3E}">
        <p14:creationId xmlns:p14="http://schemas.microsoft.com/office/powerpoint/2010/main" val="714203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966E712A-18A0-4253-8D86-53FDAF217A3E}"/>
              </a:ext>
            </a:extLst>
          </p:cNvPr>
          <p:cNvSpPr txBox="1">
            <a:spLocks noChangeArrowheads="1"/>
          </p:cNvSpPr>
          <p:nvPr/>
        </p:nvSpPr>
        <p:spPr bwMode="auto">
          <a:xfrm>
            <a:off x="3468441" y="772357"/>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0D3DCAEC-1746-44C0-9B4B-A63B1CC87F9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961" y="617220"/>
            <a:ext cx="1173480" cy="1554480"/>
          </a:xfrm>
          <a:prstGeom prst="rect">
            <a:avLst/>
          </a:prstGeom>
          <a:noFill/>
          <a:ln>
            <a:noFill/>
          </a:ln>
        </p:spPr>
      </p:pic>
      <p:pic>
        <p:nvPicPr>
          <p:cNvPr id="7" name="Picture 6">
            <a:extLst>
              <a:ext uri="{FF2B5EF4-FFF2-40B4-BE49-F238E27FC236}">
                <a16:creationId xmlns:a16="http://schemas.microsoft.com/office/drawing/2014/main" id="{4581ADC6-B904-41D9-AD48-2DE54506B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2457450"/>
            <a:ext cx="11963400" cy="4203699"/>
          </a:xfrm>
          <a:prstGeom prst="rect">
            <a:avLst/>
          </a:prstGeom>
        </p:spPr>
      </p:pic>
    </p:spTree>
    <p:extLst>
      <p:ext uri="{BB962C8B-B14F-4D97-AF65-F5344CB8AC3E}">
        <p14:creationId xmlns:p14="http://schemas.microsoft.com/office/powerpoint/2010/main" val="145942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p:txBody>
          <a:bodyPr>
            <a:normAutofit fontScale="70000" lnSpcReduction="20000"/>
          </a:bodyPr>
          <a:lstStyle/>
          <a:p>
            <a:pPr marL="0" indent="0" algn="ctr">
              <a:buNone/>
            </a:pPr>
            <a:r>
              <a:rPr lang="en-US" sz="4100" b="1" dirty="0">
                <a:effectLst/>
              </a:rPr>
              <a:t>Weatherization Assistance Program </a:t>
            </a:r>
          </a:p>
          <a:p>
            <a:pPr marL="0" indent="0" algn="ctr">
              <a:buNone/>
            </a:pPr>
            <a:endParaRPr lang="en-US" sz="4100" b="1" dirty="0">
              <a:effectLst/>
            </a:endParaRPr>
          </a:p>
          <a:p>
            <a:r>
              <a:rPr lang="en-US" dirty="0">
                <a:effectLst/>
              </a:rPr>
              <a:t>The Weatherization Assistance Program (WAP) </a:t>
            </a:r>
            <a:r>
              <a:rPr lang="en-US" b="1" i="1" dirty="0">
                <a:solidFill>
                  <a:srgbClr val="FF0000"/>
                </a:solidFill>
                <a:effectLst/>
              </a:rPr>
              <a:t>is no longer administered</a:t>
            </a:r>
            <a:r>
              <a:rPr lang="en-US" dirty="0">
                <a:effectLst/>
              </a:rPr>
              <a:t> by the Prince George’s County Department of Housing and Community Development. </a:t>
            </a:r>
            <a:br>
              <a:rPr lang="en-US" dirty="0">
                <a:effectLst/>
              </a:rPr>
            </a:br>
            <a:br>
              <a:rPr lang="en-US" dirty="0">
                <a:effectLst/>
              </a:rPr>
            </a:br>
            <a:r>
              <a:rPr lang="en-US" b="1" dirty="0">
                <a:effectLst/>
              </a:rPr>
              <a:t>Maryland Department of Housing and Community Development</a:t>
            </a:r>
          </a:p>
          <a:p>
            <a:r>
              <a:rPr lang="en-US" dirty="0">
                <a:effectLst/>
              </a:rPr>
              <a:t>If you are interested in applying for weatherization, please call the Office of Energy Efficiency at the </a:t>
            </a:r>
            <a:r>
              <a:rPr lang="en-US" dirty="0">
                <a:effectLst/>
                <a:hlinkClick r:id="rId2"/>
              </a:rPr>
              <a:t>Maryland Department of Housing and Community Development</a:t>
            </a:r>
            <a:r>
              <a:rPr lang="en-US" dirty="0">
                <a:effectLst/>
              </a:rPr>
              <a:t> on: 844-400-3423 or 1-800-756-0119.</a:t>
            </a:r>
            <a:br>
              <a:rPr lang="en-US" dirty="0">
                <a:effectLst/>
              </a:rPr>
            </a:br>
            <a:br>
              <a:rPr lang="en-US" dirty="0">
                <a:effectLst/>
              </a:rPr>
            </a:br>
            <a:r>
              <a:rPr lang="en-US" dirty="0">
                <a:effectLst/>
              </a:rPr>
              <a:t>There is no cost to eligible county residents.  Weatherization helps income eligible households lower their energy cost by an average of 30 to 35%.</a:t>
            </a:r>
            <a:br>
              <a:rPr lang="en-US" dirty="0">
                <a:effectLst/>
              </a:rPr>
            </a:br>
            <a:br>
              <a:rPr lang="en-US" dirty="0">
                <a:effectLst/>
              </a:rPr>
            </a:br>
            <a:r>
              <a:rPr lang="en-US" dirty="0">
                <a:effectLst/>
              </a:rPr>
              <a:t>If you have filed an application with our office, all records and requests have been transferred to the MD Office of Energy Efficiency. You should have received a letter from us with additional information about the status of your application and the referral process.</a:t>
            </a:r>
          </a:p>
          <a:p>
            <a:endParaRPr lang="en-US" dirty="0"/>
          </a:p>
          <a:p>
            <a:endParaRPr lang="en-US" dirty="0"/>
          </a:p>
          <a:p>
            <a:endParaRPr lang="en-US" dirty="0"/>
          </a:p>
          <a:p>
            <a:endParaRPr lang="en-US" dirty="0"/>
          </a:p>
          <a:p>
            <a:endParaRPr lang="en-US" dirty="0"/>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Tree>
    <p:extLst>
      <p:ext uri="{BB962C8B-B14F-4D97-AF65-F5344CB8AC3E}">
        <p14:creationId xmlns:p14="http://schemas.microsoft.com/office/powerpoint/2010/main" val="180510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p:txBody>
          <a:bodyPr>
            <a:normAutofit fontScale="85000" lnSpcReduction="20000"/>
          </a:bodyPr>
          <a:lstStyle/>
          <a:p>
            <a:pPr marL="0" indent="0" algn="ctr">
              <a:buNone/>
            </a:pPr>
            <a:r>
              <a:rPr lang="en-US" sz="4100" b="1" dirty="0">
                <a:effectLst/>
              </a:rPr>
              <a:t>Weatherization Assistance Program </a:t>
            </a:r>
          </a:p>
          <a:p>
            <a:pPr marL="0" indent="0" algn="ctr">
              <a:buNone/>
            </a:pPr>
            <a:endParaRPr lang="en-US" sz="4100" b="1" dirty="0">
              <a:effectLst/>
            </a:endParaRPr>
          </a:p>
          <a:p>
            <a:pPr marL="0" indent="0">
              <a:buNone/>
            </a:pPr>
            <a:r>
              <a:rPr lang="en-US" b="1" dirty="0">
                <a:effectLst/>
              </a:rPr>
              <a:t>Qualifications Requirements</a:t>
            </a:r>
          </a:p>
          <a:p>
            <a:r>
              <a:rPr lang="en-US" dirty="0">
                <a:effectLst/>
              </a:rPr>
              <a:t>To qualify, a household must:</a:t>
            </a:r>
            <a:br>
              <a:rPr lang="en-US" dirty="0">
                <a:effectLst/>
              </a:rPr>
            </a:br>
            <a:r>
              <a:rPr lang="en-US" dirty="0">
                <a:effectLst/>
              </a:rPr>
              <a:t>Meet minimum requirements - call the Office of Energy Efficiency for requirements;</a:t>
            </a:r>
          </a:p>
          <a:p>
            <a:r>
              <a:rPr lang="en-US" dirty="0">
                <a:effectLst/>
              </a:rPr>
              <a:t>Prove homeownership;</a:t>
            </a:r>
          </a:p>
          <a:p>
            <a:r>
              <a:rPr lang="en-US" dirty="0">
                <a:effectLst/>
              </a:rPr>
              <a:t>Be elderly (60+) or disabled or have a family with children under 5 years old and/or have excessive energy consumption (Preference is given to elderly /disabled homeowners;</a:t>
            </a:r>
          </a:p>
          <a:p>
            <a:r>
              <a:rPr lang="en-US" dirty="0">
                <a:effectLst/>
              </a:rPr>
              <a:t>Cannot have received prior weatherization services through the Prince George's County's WAP or the MD Office of Energy Efficiency.</a:t>
            </a:r>
          </a:p>
          <a:p>
            <a:endParaRPr lang="en-US" dirty="0"/>
          </a:p>
          <a:p>
            <a:endParaRPr lang="en-US" dirty="0"/>
          </a:p>
          <a:p>
            <a:endParaRPr lang="en-US" dirty="0"/>
          </a:p>
          <a:p>
            <a:endParaRPr lang="en-US" dirty="0"/>
          </a:p>
          <a:p>
            <a:endParaRPr lang="en-US" dirty="0"/>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Tree>
    <p:extLst>
      <p:ext uri="{BB962C8B-B14F-4D97-AF65-F5344CB8AC3E}">
        <p14:creationId xmlns:p14="http://schemas.microsoft.com/office/powerpoint/2010/main" val="4256764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p:txBody>
          <a:bodyPr>
            <a:normAutofit fontScale="32500" lnSpcReduction="20000"/>
          </a:bodyPr>
          <a:lstStyle/>
          <a:p>
            <a:pPr marL="0" indent="0" algn="ctr">
              <a:lnSpc>
                <a:spcPct val="120000"/>
              </a:lnSpc>
              <a:buNone/>
            </a:pPr>
            <a:r>
              <a:rPr lang="en-US" sz="6000" b="1" dirty="0"/>
              <a:t>Winterizing Your Home</a:t>
            </a:r>
          </a:p>
          <a:p>
            <a:pPr>
              <a:lnSpc>
                <a:spcPct val="120000"/>
              </a:lnSpc>
            </a:pPr>
            <a:r>
              <a:rPr lang="en-US" sz="6000" dirty="0"/>
              <a:t>A Guide to Winterizing Your Home</a:t>
            </a:r>
          </a:p>
          <a:p>
            <a:pPr>
              <a:lnSpc>
                <a:spcPct val="120000"/>
              </a:lnSpc>
            </a:pPr>
            <a:r>
              <a:rPr lang="en-US" sz="6000" dirty="0"/>
              <a:t>There are steps you can take to protect your home and your pipes from the cold and may reduce your energy cost for heating your residence. It's important to protect your household plumbing pipes and inside water meter from freezing or bursting.</a:t>
            </a:r>
          </a:p>
          <a:p>
            <a:pPr>
              <a:lnSpc>
                <a:spcPct val="120000"/>
              </a:lnSpc>
            </a:pPr>
            <a:r>
              <a:rPr lang="en-US" sz="6000" dirty="0"/>
              <a:t>It is a good idea to have your utilities’ telephone numbers in an easy-to-find location.</a:t>
            </a:r>
          </a:p>
          <a:p>
            <a:pPr>
              <a:lnSpc>
                <a:spcPct val="120000"/>
              </a:lnSpc>
            </a:pPr>
            <a:r>
              <a:rPr lang="en-US" sz="6000" dirty="0"/>
              <a:t>WSSC Emergency Call Center - 301-206-4002</a:t>
            </a:r>
          </a:p>
          <a:p>
            <a:pPr>
              <a:lnSpc>
                <a:spcPct val="120000"/>
              </a:lnSpc>
            </a:pPr>
            <a:r>
              <a:rPr lang="en-US" sz="6000" dirty="0"/>
              <a:t>WSSC Customer Contact Center - 301-206-4001 </a:t>
            </a:r>
          </a:p>
          <a:p>
            <a:endParaRPr lang="en-US" dirty="0"/>
          </a:p>
          <a:p>
            <a:endParaRPr lang="en-US" dirty="0"/>
          </a:p>
          <a:p>
            <a:endParaRPr lang="en-US" dirty="0"/>
          </a:p>
          <a:p>
            <a:endParaRPr lang="en-US" dirty="0"/>
          </a:p>
          <a:p>
            <a:endParaRPr lang="en-US" dirty="0"/>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spTree>
    <p:extLst>
      <p:ext uri="{BB962C8B-B14F-4D97-AF65-F5344CB8AC3E}">
        <p14:creationId xmlns:p14="http://schemas.microsoft.com/office/powerpoint/2010/main" val="225881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199" y="1825625"/>
            <a:ext cx="9743983" cy="652104"/>
          </a:xfrm>
        </p:spPr>
        <p:txBody>
          <a:bodyPr>
            <a:normAutofit/>
          </a:bodyPr>
          <a:lstStyle/>
          <a:p>
            <a:pPr marL="0" indent="0" algn="ctr">
              <a:buNone/>
            </a:pPr>
            <a:r>
              <a:rPr lang="en-US" b="1" dirty="0"/>
              <a:t>Clear your Chimney</a:t>
            </a:r>
          </a:p>
          <a:p>
            <a:endParaRPr lang="en-US" dirty="0"/>
          </a:p>
          <a:p>
            <a:endParaRPr lang="en-US" dirty="0"/>
          </a:p>
          <a:p>
            <a:endParaRPr lang="en-US" dirty="0"/>
          </a:p>
          <a:p>
            <a:endParaRPr lang="en-US" dirty="0"/>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7" name="Picture 6">
            <a:extLst>
              <a:ext uri="{FF2B5EF4-FFF2-40B4-BE49-F238E27FC236}">
                <a16:creationId xmlns:a16="http://schemas.microsoft.com/office/drawing/2014/main" id="{399D1312-4373-439A-B2AE-073FFDB39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96" y="2477716"/>
            <a:ext cx="4464238" cy="4089708"/>
          </a:xfrm>
          <a:prstGeom prst="rect">
            <a:avLst/>
          </a:prstGeom>
        </p:spPr>
      </p:pic>
      <p:pic>
        <p:nvPicPr>
          <p:cNvPr id="9" name="Picture 8">
            <a:extLst>
              <a:ext uri="{FF2B5EF4-FFF2-40B4-BE49-F238E27FC236}">
                <a16:creationId xmlns:a16="http://schemas.microsoft.com/office/drawing/2014/main" id="{0BB81D4F-9289-4419-90F4-F50EF69BD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429" y="2467440"/>
            <a:ext cx="2733322" cy="4099984"/>
          </a:xfrm>
          <a:prstGeom prst="rect">
            <a:avLst/>
          </a:prstGeom>
        </p:spPr>
      </p:pic>
    </p:spTree>
    <p:extLst>
      <p:ext uri="{BB962C8B-B14F-4D97-AF65-F5344CB8AC3E}">
        <p14:creationId xmlns:p14="http://schemas.microsoft.com/office/powerpoint/2010/main" val="138023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514452"/>
          </a:xfrm>
        </p:spPr>
        <p:txBody>
          <a:bodyPr/>
          <a:lstStyle/>
          <a:p>
            <a:pPr marL="0" indent="0" algn="ctr">
              <a:buNone/>
            </a:pPr>
            <a:r>
              <a:rPr lang="en-US" b="1"/>
              <a:t>Test your heating system and change the filter</a:t>
            </a:r>
          </a:p>
          <a:p>
            <a:pPr marL="0" indent="0" algn="ctr">
              <a:buNone/>
            </a:pPr>
            <a:endParaRPr lang="en-US"/>
          </a:p>
          <a:p>
            <a:pPr algn="ctr"/>
            <a:endParaRPr lang="en-US"/>
          </a:p>
          <a:p>
            <a:pPr algn="ctr"/>
            <a:endParaRPr lang="en-US"/>
          </a:p>
          <a:p>
            <a:pPr algn="ctr"/>
            <a:endParaRPr lang="en-US"/>
          </a:p>
          <a:p>
            <a:pPr algn="ctr"/>
            <a:endParaRPr lang="en-US"/>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6" name="Picture 5">
            <a:extLst>
              <a:ext uri="{FF2B5EF4-FFF2-40B4-BE49-F238E27FC236}">
                <a16:creationId xmlns:a16="http://schemas.microsoft.com/office/drawing/2014/main" id="{1F4453E4-3A13-4A93-AB21-F22327669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95" y="2475782"/>
            <a:ext cx="3136337" cy="4181783"/>
          </a:xfrm>
          <a:prstGeom prst="rect">
            <a:avLst/>
          </a:prstGeom>
        </p:spPr>
      </p:pic>
      <p:pic>
        <p:nvPicPr>
          <p:cNvPr id="8" name="Picture 7">
            <a:extLst>
              <a:ext uri="{FF2B5EF4-FFF2-40B4-BE49-F238E27FC236}">
                <a16:creationId xmlns:a16="http://schemas.microsoft.com/office/drawing/2014/main" id="{3970E975-0D62-4436-95FD-ABED50880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217" y="2475782"/>
            <a:ext cx="4112589" cy="4181782"/>
          </a:xfrm>
          <a:prstGeom prst="rect">
            <a:avLst/>
          </a:prstGeom>
        </p:spPr>
      </p:pic>
      <p:pic>
        <p:nvPicPr>
          <p:cNvPr id="10" name="Picture 9">
            <a:extLst>
              <a:ext uri="{FF2B5EF4-FFF2-40B4-BE49-F238E27FC236}">
                <a16:creationId xmlns:a16="http://schemas.microsoft.com/office/drawing/2014/main" id="{97906699-6AB4-495F-BBCA-31765440B1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1806" y="2475781"/>
            <a:ext cx="4220194" cy="4181783"/>
          </a:xfrm>
          <a:prstGeom prst="rect">
            <a:avLst/>
          </a:prstGeom>
        </p:spPr>
      </p:pic>
    </p:spTree>
    <p:extLst>
      <p:ext uri="{BB962C8B-B14F-4D97-AF65-F5344CB8AC3E}">
        <p14:creationId xmlns:p14="http://schemas.microsoft.com/office/powerpoint/2010/main" val="637653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1254926"/>
          </a:xfrm>
        </p:spPr>
        <p:txBody>
          <a:bodyPr>
            <a:normAutofit lnSpcReduction="10000"/>
          </a:bodyPr>
          <a:lstStyle/>
          <a:p>
            <a:pPr marL="0" indent="0" algn="ctr">
              <a:buNone/>
            </a:pPr>
            <a:r>
              <a:rPr lang="en-US" b="1"/>
              <a:t>Install weather strips at doors</a:t>
            </a:r>
          </a:p>
          <a:p>
            <a:pPr lvl="1"/>
            <a:r>
              <a:rPr lang="en-US"/>
              <a:t>To reduce cold air entering you home</a:t>
            </a:r>
          </a:p>
          <a:p>
            <a:pPr lvl="1"/>
            <a:r>
              <a:rPr lang="en-US"/>
              <a:t>To reduce heat from escaping you home</a:t>
            </a:r>
          </a:p>
          <a:p>
            <a:pPr marL="0" indent="0">
              <a:buNone/>
            </a:pPr>
            <a:endParaRPr lang="en-US"/>
          </a:p>
          <a:p>
            <a:endParaRPr lang="en-US"/>
          </a:p>
          <a:p>
            <a:endParaRPr lang="en-US"/>
          </a:p>
          <a:p>
            <a:endParaRPr lang="en-US"/>
          </a:p>
          <a:p>
            <a:endParaRPr lang="en-US"/>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6" name="Picture 5">
            <a:extLst>
              <a:ext uri="{FF2B5EF4-FFF2-40B4-BE49-F238E27FC236}">
                <a16:creationId xmlns:a16="http://schemas.microsoft.com/office/drawing/2014/main" id="{BEC4AAD2-7707-4AFA-8FDC-1616BF970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8" y="3191200"/>
            <a:ext cx="5407680" cy="2590168"/>
          </a:xfrm>
          <a:prstGeom prst="rect">
            <a:avLst/>
          </a:prstGeom>
        </p:spPr>
      </p:pic>
      <p:pic>
        <p:nvPicPr>
          <p:cNvPr id="8" name="Picture 7">
            <a:extLst>
              <a:ext uri="{FF2B5EF4-FFF2-40B4-BE49-F238E27FC236}">
                <a16:creationId xmlns:a16="http://schemas.microsoft.com/office/drawing/2014/main" id="{23760942-4F5A-4700-A4EF-8CB1B04B83E2}"/>
              </a:ext>
            </a:extLst>
          </p:cNvPr>
          <p:cNvPicPr>
            <a:picLocks noChangeAspect="1"/>
          </p:cNvPicPr>
          <p:nvPr/>
        </p:nvPicPr>
        <p:blipFill rotWithShape="1">
          <a:blip r:embed="rId4">
            <a:extLst>
              <a:ext uri="{28A0092B-C50C-407E-A947-70E740481C1C}">
                <a14:useLocalDpi xmlns:a14="http://schemas.microsoft.com/office/drawing/2010/main" val="0"/>
              </a:ext>
            </a:extLst>
          </a:blip>
          <a:srcRect t="13985" b="9755"/>
          <a:stretch/>
        </p:blipFill>
        <p:spPr>
          <a:xfrm>
            <a:off x="171500" y="3191200"/>
            <a:ext cx="5687694" cy="2521342"/>
          </a:xfrm>
          <a:prstGeom prst="rect">
            <a:avLst/>
          </a:prstGeom>
        </p:spPr>
      </p:pic>
    </p:spTree>
    <p:extLst>
      <p:ext uri="{BB962C8B-B14F-4D97-AF65-F5344CB8AC3E}">
        <p14:creationId xmlns:p14="http://schemas.microsoft.com/office/powerpoint/2010/main" val="60954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145F4-75AD-4F33-A0E4-170BB7D84FAC}"/>
              </a:ext>
            </a:extLst>
          </p:cNvPr>
          <p:cNvSpPr>
            <a:spLocks noGrp="1"/>
          </p:cNvSpPr>
          <p:nvPr>
            <p:ph idx="1"/>
          </p:nvPr>
        </p:nvSpPr>
        <p:spPr>
          <a:xfrm>
            <a:off x="838200" y="1825625"/>
            <a:ext cx="10515600" cy="1254926"/>
          </a:xfrm>
        </p:spPr>
        <p:txBody>
          <a:bodyPr>
            <a:normAutofit lnSpcReduction="10000"/>
          </a:bodyPr>
          <a:lstStyle/>
          <a:p>
            <a:pPr marL="0" indent="0" algn="ctr">
              <a:buNone/>
            </a:pPr>
            <a:r>
              <a:rPr lang="en-US" b="1"/>
              <a:t>Install weather strips at windows</a:t>
            </a:r>
          </a:p>
          <a:p>
            <a:pPr lvl="1"/>
            <a:r>
              <a:rPr lang="en-US"/>
              <a:t>To reduce cold air entering you home</a:t>
            </a:r>
          </a:p>
          <a:p>
            <a:pPr lvl="1"/>
            <a:r>
              <a:rPr lang="en-US"/>
              <a:t>To reduce heat from escaping you home</a:t>
            </a:r>
          </a:p>
          <a:p>
            <a:pPr marL="0" indent="0">
              <a:buNone/>
            </a:pPr>
            <a:endParaRPr lang="en-US"/>
          </a:p>
          <a:p>
            <a:endParaRPr lang="en-US"/>
          </a:p>
          <a:p>
            <a:endParaRPr lang="en-US"/>
          </a:p>
          <a:p>
            <a:endParaRPr lang="en-US"/>
          </a:p>
          <a:p>
            <a:endParaRPr lang="en-US"/>
          </a:p>
        </p:txBody>
      </p:sp>
      <p:sp>
        <p:nvSpPr>
          <p:cNvPr id="4" name="Text Box 2">
            <a:extLst>
              <a:ext uri="{FF2B5EF4-FFF2-40B4-BE49-F238E27FC236}">
                <a16:creationId xmlns:a16="http://schemas.microsoft.com/office/drawing/2014/main" id="{93868B03-51AB-4AFF-AF61-4A9FE1B2C939}"/>
              </a:ext>
            </a:extLst>
          </p:cNvPr>
          <p:cNvSpPr txBox="1">
            <a:spLocks noChangeArrowheads="1"/>
          </p:cNvSpPr>
          <p:nvPr/>
        </p:nvSpPr>
        <p:spPr bwMode="auto">
          <a:xfrm>
            <a:off x="3488105" y="290576"/>
            <a:ext cx="5610225" cy="139934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4800" i="1">
                <a:effectLst/>
                <a:latin typeface="Times New Roman" panose="02020603050405020304" pitchFamily="18" charset="0"/>
                <a:ea typeface="Times New Roman" panose="02020603050405020304" pitchFamily="18" charset="0"/>
              </a:rPr>
              <a:t>City of Seat Pleasant</a:t>
            </a:r>
          </a:p>
          <a:p>
            <a:pPr marL="0" marR="0">
              <a:spcBef>
                <a:spcPts val="0"/>
              </a:spcBef>
              <a:spcAft>
                <a:spcPts val="0"/>
              </a:spcAft>
            </a:pPr>
            <a:r>
              <a:rPr lang="en-US" sz="2400" i="1">
                <a:latin typeface="Times New Roman" panose="02020603050405020304" pitchFamily="18" charset="0"/>
                <a:ea typeface="Times New Roman" panose="02020603050405020304" pitchFamily="18" charset="0"/>
              </a:rPr>
              <a:t>		Department of Public Works</a:t>
            </a:r>
            <a:endParaRPr lang="en-US" sz="2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6A63262E-79A6-4021-80F4-E3B8113FFA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625" y="135439"/>
            <a:ext cx="1173480" cy="1554480"/>
          </a:xfrm>
          <a:prstGeom prst="rect">
            <a:avLst/>
          </a:prstGeom>
          <a:noFill/>
          <a:ln>
            <a:noFill/>
          </a:ln>
        </p:spPr>
      </p:pic>
      <p:pic>
        <p:nvPicPr>
          <p:cNvPr id="6" name="Picture 5">
            <a:extLst>
              <a:ext uri="{FF2B5EF4-FFF2-40B4-BE49-F238E27FC236}">
                <a16:creationId xmlns:a16="http://schemas.microsoft.com/office/drawing/2014/main" id="{BEC4AAD2-7707-4AFA-8FDC-1616BF970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058" y="3080551"/>
            <a:ext cx="4768093" cy="3172950"/>
          </a:xfrm>
          <a:prstGeom prst="rect">
            <a:avLst/>
          </a:prstGeom>
        </p:spPr>
      </p:pic>
      <p:pic>
        <p:nvPicPr>
          <p:cNvPr id="7" name="Picture 6">
            <a:extLst>
              <a:ext uri="{FF2B5EF4-FFF2-40B4-BE49-F238E27FC236}">
                <a16:creationId xmlns:a16="http://schemas.microsoft.com/office/drawing/2014/main" id="{7B579AF9-2110-4CCC-B657-91FDAD9B6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567" y="2704046"/>
            <a:ext cx="3156471" cy="3925960"/>
          </a:xfrm>
          <a:prstGeom prst="rect">
            <a:avLst/>
          </a:prstGeom>
        </p:spPr>
      </p:pic>
    </p:spTree>
    <p:extLst>
      <p:ext uri="{BB962C8B-B14F-4D97-AF65-F5344CB8AC3E}">
        <p14:creationId xmlns:p14="http://schemas.microsoft.com/office/powerpoint/2010/main" val="1942681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49471</TotalTime>
  <Words>546</Words>
  <Application>Microsoft Office PowerPoint</Application>
  <PresentationFormat>Widescreen</PresentationFormat>
  <Paragraphs>194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Brown</dc:creator>
  <cp:lastModifiedBy>Jeannelle Wallace</cp:lastModifiedBy>
  <cp:revision>39</cp:revision>
  <cp:lastPrinted>2017-12-18T16:30:05Z</cp:lastPrinted>
  <dcterms:created xsi:type="dcterms:W3CDTF">2017-12-05T14:24:46Z</dcterms:created>
  <dcterms:modified xsi:type="dcterms:W3CDTF">2018-01-19T17:11:44Z</dcterms:modified>
</cp:coreProperties>
</file>